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71" r:id="rId5"/>
    <p:sldId id="272" r:id="rId6"/>
    <p:sldId id="273" r:id="rId7"/>
    <p:sldId id="26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  <a:srgbClr val="BE2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4544" autoAdjust="0"/>
  </p:normalViewPr>
  <p:slideViewPr>
    <p:cSldViewPr showGuides="1">
      <p:cViewPr varScale="1">
        <p:scale>
          <a:sx n="90" d="100"/>
          <a:sy n="90" d="100"/>
        </p:scale>
        <p:origin x="11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81612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4643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4"/>
          <a:stretch/>
        </p:blipFill>
        <p:spPr>
          <a:xfrm>
            <a:off x="402114" y="1777670"/>
            <a:ext cx="2957582" cy="22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88" y="5877370"/>
            <a:ext cx="1323834" cy="9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>
          <a:xfrm>
            <a:off x="4772431" y="440659"/>
            <a:ext cx="2331681" cy="1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655838" y="332656"/>
            <a:ext cx="7128792" cy="2232248"/>
          </a:xfrm>
        </p:spPr>
        <p:txBody>
          <a:bodyPr/>
          <a:lstStyle/>
          <a:p>
            <a:pPr algn="ctr"/>
            <a:r>
              <a:rPr lang="it-IT" sz="2000" dirty="0"/>
              <a:t>CORSO di LAUREA in INFERMIERISTICA</a:t>
            </a:r>
          </a:p>
          <a:p>
            <a:pPr algn="ctr"/>
            <a:r>
              <a:rPr lang="it-IT" sz="2000" dirty="0"/>
              <a:t>Campus di Ravenna</a:t>
            </a:r>
          </a:p>
          <a:p>
            <a:pPr algn="ctr"/>
            <a:r>
              <a:rPr lang="it-IT" sz="2000" b="0" dirty="0"/>
              <a:t>Sede didattica Faenza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5391634" y="4509120"/>
            <a:ext cx="5657201" cy="1296144"/>
          </a:xfrm>
        </p:spPr>
        <p:txBody>
          <a:bodyPr/>
          <a:lstStyle/>
          <a:p>
            <a:pPr algn="ctr"/>
            <a:r>
              <a:rPr lang="it-IT" sz="1800" dirty="0"/>
              <a:t>Dipartimento di Scienze Mediche e Chirurgiche</a:t>
            </a:r>
          </a:p>
          <a:p>
            <a:pPr algn="ctr"/>
            <a:r>
              <a:rPr lang="it-IT" sz="1800" b="1" dirty="0"/>
              <a:t>DIMEC</a:t>
            </a:r>
          </a:p>
          <a:p>
            <a:pPr algn="ctr"/>
            <a:endParaRPr lang="it-IT" sz="1800" b="1" dirty="0"/>
          </a:p>
          <a:p>
            <a:pPr algn="ctr"/>
            <a:endParaRPr lang="it-IT" sz="1800" b="1" dirty="0"/>
          </a:p>
          <a:p>
            <a:pPr algn="ctr"/>
            <a:r>
              <a:rPr lang="it-IT" sz="1800" b="1" dirty="0"/>
              <a:t>Coordinatore di Corso di Laurea</a:t>
            </a:r>
          </a:p>
          <a:p>
            <a:pPr algn="ctr"/>
            <a:r>
              <a:rPr lang="it-IT" sz="1800" b="1" dirty="0"/>
              <a:t>Prof.ssa Katia Mattarozzi</a:t>
            </a:r>
          </a:p>
          <a:p>
            <a:pPr algn="ctr"/>
            <a:r>
              <a:rPr lang="it-IT" sz="1800" b="1" dirty="0" err="1"/>
              <a:t>Katia.mattarozzi@unibo.it</a:t>
            </a:r>
            <a:endParaRPr lang="it-IT" sz="1800" b="1" dirty="0"/>
          </a:p>
        </p:txBody>
      </p:sp>
      <p:pic>
        <p:nvPicPr>
          <p:cNvPr id="5" name="Immagine 4" descr="Immagine che contiene Elementi grafici, modello, cerchio, design&#10;&#10;Descrizione generata automaticamente">
            <a:extLst>
              <a:ext uri="{FF2B5EF4-FFF2-40B4-BE49-F238E27FC236}">
                <a16:creationId xmlns:a16="http://schemas.microsoft.com/office/drawing/2014/main" id="{A7F6820A-E55E-0BAD-11B3-92AD86CF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6" y="1520217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AA9D997-C0F4-991F-F44F-704E32C2D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5760" y="548680"/>
            <a:ext cx="7836904" cy="45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infermieri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guardiani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salute.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,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lì</a:t>
            </a:r>
            <a:r>
              <a:rPr lang="en-US" dirty="0"/>
              <a:t> per </a:t>
            </a:r>
            <a:r>
              <a:rPr lang="en-US" dirty="0" err="1"/>
              <a:t>prendersi</a:t>
            </a:r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 di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ne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bisogno</a:t>
            </a:r>
            <a:r>
              <a:rPr lang="en-US" dirty="0"/>
              <a:t>”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L'infermieristica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di un </a:t>
            </a:r>
            <a:r>
              <a:rPr lang="en-US" dirty="0" err="1"/>
              <a:t>lavoro</a:t>
            </a:r>
            <a:r>
              <a:rPr lang="en-US" dirty="0"/>
              <a:t>.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missione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passione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Ospedalizzazione Domiciliare: Assistenza di Infermieri e OSS">
            <a:extLst>
              <a:ext uri="{FF2B5EF4-FFF2-40B4-BE49-F238E27FC236}">
                <a16:creationId xmlns:a16="http://schemas.microsoft.com/office/drawing/2014/main" id="{406EDE2F-5E49-A603-BDA3-B39902C5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185434"/>
            <a:ext cx="3186765" cy="21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egnare Infermieristica, i vantaggi della centralità del discente">
            <a:extLst>
              <a:ext uri="{FF2B5EF4-FFF2-40B4-BE49-F238E27FC236}">
                <a16:creationId xmlns:a16="http://schemas.microsoft.com/office/drawing/2014/main" id="{4315BB32-F8F1-2BA0-EFA3-6E01F0D2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2431273"/>
            <a:ext cx="3198353" cy="21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40A18268-C339-43DE-51BE-30D9C2659DD5}"/>
              </a:ext>
            </a:extLst>
          </p:cNvPr>
          <p:cNvSpPr txBox="1">
            <a:spLocks/>
          </p:cNvSpPr>
          <p:nvPr/>
        </p:nvSpPr>
        <p:spPr>
          <a:xfrm>
            <a:off x="4235760" y="3501008"/>
            <a:ext cx="7836904" cy="45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"Sarai uno di </a:t>
            </a:r>
            <a:r>
              <a:rPr lang="en-US" dirty="0" err="1"/>
              <a:t>loro</a:t>
            </a:r>
            <a:r>
              <a:rPr lang="en-US" dirty="0"/>
              <a:t> e </a:t>
            </a:r>
            <a:r>
              <a:rPr lang="en-US" dirty="0" err="1"/>
              <a:t>farai</a:t>
            </a:r>
            <a:r>
              <a:rPr lang="en-US" dirty="0"/>
              <a:t>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vita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1030" name="Picture 6" descr="Ricerca e innovazione nell'infermieristica – Opipd">
            <a:extLst>
              <a:ext uri="{FF2B5EF4-FFF2-40B4-BE49-F238E27FC236}">
                <a16:creationId xmlns:a16="http://schemas.microsoft.com/office/drawing/2014/main" id="{65FC1707-90D1-53C2-15D5-FE32603D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4784549"/>
            <a:ext cx="3198353" cy="19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5683CA97-F030-005E-8567-1845B4E525C5}"/>
              </a:ext>
            </a:extLst>
          </p:cNvPr>
          <p:cNvSpPr txBox="1">
            <a:spLocks/>
          </p:cNvSpPr>
          <p:nvPr/>
        </p:nvSpPr>
        <p:spPr>
          <a:xfrm>
            <a:off x="4220058" y="5085184"/>
            <a:ext cx="7836904" cy="45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produrre</a:t>
            </a:r>
            <a:r>
              <a:rPr lang="en-US" dirty="0"/>
              <a:t> </a:t>
            </a:r>
            <a:r>
              <a:rPr lang="en-US" dirty="0" err="1"/>
              <a:t>conoscenza</a:t>
            </a:r>
            <a:r>
              <a:rPr lang="en-US" dirty="0"/>
              <a:t> </a:t>
            </a:r>
            <a:r>
              <a:rPr lang="en-US" dirty="0" err="1"/>
              <a:t>facendo</a:t>
            </a:r>
            <a:r>
              <a:rPr lang="en-US" dirty="0"/>
              <a:t> </a:t>
            </a:r>
            <a:r>
              <a:rPr lang="en-US" dirty="0" err="1"/>
              <a:t>ricerca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campo </a:t>
            </a:r>
            <a:r>
              <a:rPr lang="en-US" dirty="0" err="1"/>
              <a:t>infermieristico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E166E-38D3-CC42-44DD-111567A63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179714-BCAA-8F2B-791F-4F99362E1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Devo </a:t>
            </a:r>
            <a:r>
              <a:rPr lang="en-US" dirty="0" err="1"/>
              <a:t>utilizzare</a:t>
            </a:r>
            <a:r>
              <a:rPr lang="en-US" dirty="0"/>
              <a:t> </a:t>
            </a:r>
            <a:r>
              <a:rPr lang="en-US" dirty="0" err="1"/>
              <a:t>l’indirizzo</a:t>
            </a:r>
            <a:r>
              <a:rPr lang="en-US" dirty="0"/>
              <a:t> e-mail </a:t>
            </a:r>
            <a:r>
              <a:rPr lang="en-US" dirty="0" err="1"/>
              <a:t>istituzionale</a:t>
            </a:r>
            <a:r>
              <a:rPr lang="en-US" dirty="0"/>
              <a:t>. @</a:t>
            </a:r>
            <a:r>
              <a:rPr lang="en-US" dirty="0" err="1"/>
              <a:t>studio.unibo.it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Devo fare </a:t>
            </a:r>
            <a:r>
              <a:rPr lang="en-US" dirty="0" err="1"/>
              <a:t>attenzione</a:t>
            </a:r>
            <a:r>
              <a:rPr lang="en-US" dirty="0"/>
              <a:t> a </a:t>
            </a:r>
            <a:r>
              <a:rPr lang="en-US" dirty="0" err="1"/>
              <a:t>mantenere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eventuali</a:t>
            </a:r>
            <a:r>
              <a:rPr lang="en-US" dirty="0"/>
              <a:t> </a:t>
            </a:r>
            <a:r>
              <a:rPr lang="en-US" dirty="0" err="1"/>
              <a:t>destinatari</a:t>
            </a:r>
            <a:r>
              <a:rPr lang="en-US" dirty="0"/>
              <a:t> in Cc (</a:t>
            </a:r>
            <a:r>
              <a:rPr lang="en-US" dirty="0" err="1"/>
              <a:t>copia</a:t>
            </a:r>
            <a:r>
              <a:rPr lang="en-US" dirty="0"/>
              <a:t> </a:t>
            </a:r>
            <a:r>
              <a:rPr lang="en-US" dirty="0" err="1"/>
              <a:t>conoscenza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ricevo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e-mail </a:t>
            </a:r>
            <a:r>
              <a:rPr lang="en-US" dirty="0" err="1"/>
              <a:t>personale</a:t>
            </a:r>
            <a:r>
              <a:rPr lang="en-US" dirty="0"/>
              <a:t> devo </a:t>
            </a:r>
            <a:r>
              <a:rPr lang="en-US" dirty="0" err="1"/>
              <a:t>confermarne</a:t>
            </a:r>
            <a:r>
              <a:rPr lang="en-US" dirty="0"/>
              <a:t> la </a:t>
            </a:r>
            <a:r>
              <a:rPr lang="en-US" dirty="0" err="1"/>
              <a:t>lettura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Devo </a:t>
            </a:r>
            <a:r>
              <a:rPr lang="en-US" dirty="0" err="1"/>
              <a:t>frequentare</a:t>
            </a:r>
            <a:r>
              <a:rPr lang="en-US" dirty="0"/>
              <a:t> le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firmare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la </a:t>
            </a:r>
            <a:r>
              <a:rPr lang="en-US" dirty="0" err="1"/>
              <a:t>presenza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Devo </a:t>
            </a:r>
            <a:r>
              <a:rPr lang="en-US" dirty="0" err="1"/>
              <a:t>mantenere</a:t>
            </a:r>
            <a:r>
              <a:rPr lang="en-US" dirty="0"/>
              <a:t> il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rigoroso</a:t>
            </a:r>
            <a:r>
              <a:rPr lang="en-US" dirty="0"/>
              <a:t> </a:t>
            </a:r>
            <a:r>
              <a:rPr lang="en-US" dirty="0" err="1"/>
              <a:t>silenzio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le </a:t>
            </a:r>
            <a:r>
              <a:rPr lang="en-US" dirty="0" err="1"/>
              <a:t>lezioni</a:t>
            </a:r>
            <a:r>
              <a:rPr lang="en-US" dirty="0"/>
              <a:t> per non </a:t>
            </a:r>
            <a:r>
              <a:rPr lang="en-US" dirty="0" err="1"/>
              <a:t>disturbare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compagni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 </a:t>
            </a:r>
            <a:r>
              <a:rPr lang="en-US" dirty="0" err="1"/>
              <a:t>dalle</a:t>
            </a:r>
            <a:r>
              <a:rPr lang="en-US" dirty="0"/>
              <a:t> prime </a:t>
            </a:r>
            <a:r>
              <a:rPr lang="en-US" dirty="0" err="1"/>
              <a:t>esperienze</a:t>
            </a:r>
            <a:r>
              <a:rPr lang="en-US" dirty="0"/>
              <a:t> di </a:t>
            </a:r>
            <a:r>
              <a:rPr lang="en-US" dirty="0" err="1"/>
              <a:t>didattica</a:t>
            </a:r>
            <a:r>
              <a:rPr lang="en-US" dirty="0"/>
              <a:t> </a:t>
            </a:r>
            <a:r>
              <a:rPr lang="en-US" dirty="0" err="1"/>
              <a:t>professionalizzante</a:t>
            </a:r>
            <a:r>
              <a:rPr lang="en-US" dirty="0"/>
              <a:t> </a:t>
            </a:r>
            <a:r>
              <a:rPr lang="en-US" dirty="0" err="1"/>
              <a:t>dovrò</a:t>
            </a:r>
            <a:r>
              <a:rPr lang="en-US" dirty="0"/>
              <a:t> </a:t>
            </a:r>
            <a:r>
              <a:rPr lang="en-US" dirty="0" err="1"/>
              <a:t>prestare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tecnici</a:t>
            </a:r>
            <a:r>
              <a:rPr lang="en-US" dirty="0"/>
              <a:t>, a </a:t>
            </a:r>
            <a:r>
              <a:rPr lang="en-US" dirty="0" err="1"/>
              <a:t>quelli</a:t>
            </a:r>
            <a:r>
              <a:rPr lang="en-US" dirty="0"/>
              <a:t> </a:t>
            </a:r>
            <a:r>
              <a:rPr lang="en-US" dirty="0" err="1"/>
              <a:t>relazionali</a:t>
            </a:r>
            <a:r>
              <a:rPr lang="en-US" dirty="0"/>
              <a:t> e alle </a:t>
            </a:r>
            <a:r>
              <a:rPr lang="en-US" dirty="0" err="1"/>
              <a:t>condizioni</a:t>
            </a:r>
            <a:r>
              <a:rPr lang="en-US" dirty="0"/>
              <a:t> di </a:t>
            </a:r>
            <a:r>
              <a:rPr lang="en-US" dirty="0" err="1"/>
              <a:t>igiene</a:t>
            </a:r>
            <a:r>
              <a:rPr lang="en-US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Dovrete</a:t>
            </a:r>
            <a:r>
              <a:rPr lang="en-US" dirty="0"/>
              <a:t> </a:t>
            </a:r>
            <a:r>
              <a:rPr lang="en-US" dirty="0" err="1"/>
              <a:t>eleggere</a:t>
            </a:r>
            <a:r>
              <a:rPr lang="en-US" dirty="0"/>
              <a:t> 4 </a:t>
            </a:r>
            <a:r>
              <a:rPr lang="en-US" dirty="0" err="1"/>
              <a:t>rappresentati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9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E166E-38D3-CC42-44DD-111567A63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Ricordati</a:t>
            </a:r>
            <a:r>
              <a:rPr lang="en-US" dirty="0"/>
              <a:t> del </a:t>
            </a:r>
            <a:r>
              <a:rPr lang="en-US" dirty="0" err="1"/>
              <a:t>Regolamento</a:t>
            </a:r>
            <a:r>
              <a:rPr lang="en-US" dirty="0"/>
              <a:t> </a:t>
            </a:r>
            <a:r>
              <a:rPr lang="en-US" dirty="0" err="1"/>
              <a:t>Didattico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trovi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430860-D9FF-1D87-CE67-37A34B52A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magine 6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5F5B0D7-70FB-418B-66A8-EE9C962C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2" r="3471" b="14588"/>
          <a:stretch/>
        </p:blipFill>
        <p:spPr>
          <a:xfrm>
            <a:off x="274708" y="1438026"/>
            <a:ext cx="9363476" cy="45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DEB87FB2-BA6F-A8B2-5E0B-EC572E2BC7CF}"/>
              </a:ext>
            </a:extLst>
          </p:cNvPr>
          <p:cNvSpPr txBox="1">
            <a:spLocks/>
          </p:cNvSpPr>
          <p:nvPr/>
        </p:nvSpPr>
        <p:spPr>
          <a:xfrm>
            <a:off x="3359696" y="2636912"/>
            <a:ext cx="5657201" cy="129614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3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err="1"/>
              <a:t>Katia.mattarozzi@unibo.it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203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Katia Mattarozzi</cp:lastModifiedBy>
  <cp:revision>71</cp:revision>
  <dcterms:created xsi:type="dcterms:W3CDTF">2017-11-13T10:11:35Z</dcterms:created>
  <dcterms:modified xsi:type="dcterms:W3CDTF">2023-10-12T11:37:07Z</dcterms:modified>
</cp:coreProperties>
</file>